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95" d="100"/>
          <a:sy n="95" d="100"/>
        </p:scale>
        <p:origin x="153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rePavlin/IBM_DataScienceProject/blob/main/CapstoneProject/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rePavlin/IBM_DataScienceProject/blob/main/CapstoneProject/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rePavlin/IBM_DataScienceProject/blob/main/CapstoneProject/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urePavlin/IBM_DataScienceProject/blob/main/CapstoneProject/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urePavlin/IBM_DataScienceProject/blob/main/CapstoneProject/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rePavlin/IBM_DataScienceProject/blob/main/CapstoneProject/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Jure Pavlin</a:t>
            </a:r>
          </a:p>
          <a:p>
            <a:r>
              <a:rPr lang="en-US" dirty="0">
                <a:solidFill>
                  <a:schemeClr val="bg2"/>
                </a:solidFill>
                <a:latin typeface="Abadi"/>
                <a:ea typeface="SF Pro" pitchFamily="2" charset="0"/>
                <a:cs typeface="SF Pro" pitchFamily="2" charset="0"/>
              </a:rPr>
              <a:t>28/08/2023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1600" dirty="0" err="1">
                <a:hlinkClick r:id="rId3"/>
              </a:rPr>
              <a:t>IBM_DataScienceProject</a:t>
            </a:r>
            <a:r>
              <a:rPr lang="en-US" sz="1600" dirty="0">
                <a:hlinkClick r:id="rId3"/>
              </a:rPr>
              <a:t>/</a:t>
            </a:r>
            <a:r>
              <a:rPr lang="en-US" sz="1600" dirty="0" err="1">
                <a:hlinkClick r:id="rId3"/>
              </a:rPr>
              <a:t>CapstoneProject</a:t>
            </a:r>
            <a:r>
              <a:rPr lang="en-US" sz="1600" dirty="0">
                <a:hlinkClick r:id="rId3"/>
              </a:rPr>
              <a:t>/labs-</a:t>
            </a:r>
            <a:r>
              <a:rPr lang="en-US" sz="1600" dirty="0" err="1">
                <a:hlinkClick r:id="rId3"/>
              </a:rPr>
              <a:t>jupyter</a:t>
            </a:r>
            <a:r>
              <a:rPr lang="en-US" sz="1600" dirty="0">
                <a:hlinkClick r:id="rId3"/>
              </a:rPr>
              <a:t>-</a:t>
            </a:r>
            <a:r>
              <a:rPr lang="en-US" sz="1600" dirty="0" err="1">
                <a:hlinkClick r:id="rId3"/>
              </a:rPr>
              <a:t>spacex</a:t>
            </a:r>
            <a:r>
              <a:rPr lang="en-US" sz="1600" dirty="0">
                <a:hlinkClick r:id="rId3"/>
              </a:rPr>
              <a:t>-Data </a:t>
            </a:r>
            <a:r>
              <a:rPr lang="en-US" sz="1600" dirty="0" err="1">
                <a:hlinkClick r:id="rId3"/>
              </a:rPr>
              <a:t>wrangling.ipynb</a:t>
            </a:r>
            <a:r>
              <a:rPr lang="en-US" sz="1600" dirty="0">
                <a:hlinkClick r:id="rId3"/>
              </a:rPr>
              <a:t> at main · </a:t>
            </a:r>
            <a:r>
              <a:rPr lang="en-US" sz="1600" dirty="0" err="1">
                <a:hlinkClick r:id="rId3"/>
              </a:rPr>
              <a:t>JurePavlin</a:t>
            </a:r>
            <a:r>
              <a:rPr lang="en-US" sz="1600" dirty="0">
                <a:hlinkClick r:id="rId3"/>
              </a:rPr>
              <a:t>/</a:t>
            </a:r>
            <a:r>
              <a:rPr lang="en-US" sz="1600" dirty="0" err="1">
                <a:hlinkClick r:id="rId3"/>
              </a:rPr>
              <a:t>IBM_DataScienceProject</a:t>
            </a:r>
            <a:r>
              <a:rPr lang="en-US" sz="1600" dirty="0">
                <a:hlinkClick r:id="rId3"/>
              </a:rPr>
              <a:t> (github.com)</a:t>
            </a:r>
            <a:endParaRPr lang="en-US" sz="1600" dirty="0"/>
          </a:p>
          <a:p>
            <a:pPr marL="0" indent="0">
              <a:buNone/>
            </a:pPr>
            <a:endParaRPr lang="en-US" sz="1600" dirty="0"/>
          </a:p>
          <a:p>
            <a:pPr marL="0" indent="0">
              <a:buNone/>
            </a:pPr>
            <a:r>
              <a:rPr lang="en-US" sz="1600" dirty="0"/>
              <a:t>- We </a:t>
            </a:r>
            <a:r>
              <a:rPr lang="en-US" sz="1600" dirty="0" err="1"/>
              <a:t>analyse</a:t>
            </a:r>
            <a:r>
              <a:rPr lang="en-US" sz="1600" dirty="0"/>
              <a:t> the data to understand the column data types, the size/shape of the dataset, the distribution of values, the number of missing values.</a:t>
            </a:r>
          </a:p>
          <a:p>
            <a:pPr marL="0" indent="0">
              <a:buNone/>
            </a:pPr>
            <a:r>
              <a:rPr lang="en-US" sz="1600" dirty="0"/>
              <a:t> - We created a new columns called Class that describes if the launch was successful or not (1 or 0). We learned that 66% of launched were successful.</a:t>
            </a:r>
          </a:p>
          <a:p>
            <a:pPr marL="0" indent="0">
              <a:buNone/>
            </a:pP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err="1">
                <a:hlinkClick r:id="rId3"/>
              </a:rPr>
              <a:t>IBM_DataScienceProject</a:t>
            </a:r>
            <a:r>
              <a:rPr lang="en-US" sz="1600" dirty="0">
                <a:hlinkClick r:id="rId3"/>
              </a:rPr>
              <a:t>/</a:t>
            </a:r>
            <a:r>
              <a:rPr lang="en-US" sz="1600" dirty="0" err="1">
                <a:hlinkClick r:id="rId3"/>
              </a:rPr>
              <a:t>CapstoneProject</a:t>
            </a:r>
            <a:r>
              <a:rPr lang="en-US" sz="1600" dirty="0">
                <a:hlinkClick r:id="rId3"/>
              </a:rPr>
              <a:t>/</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dataviz.ipynb</a:t>
            </a:r>
            <a:r>
              <a:rPr lang="en-US" sz="1600" dirty="0">
                <a:hlinkClick r:id="rId3"/>
              </a:rPr>
              <a:t> at main · </a:t>
            </a:r>
            <a:r>
              <a:rPr lang="en-US" sz="1600" dirty="0" err="1">
                <a:hlinkClick r:id="rId3"/>
              </a:rPr>
              <a:t>JurePavlin</a:t>
            </a:r>
            <a:r>
              <a:rPr lang="en-US" sz="1600" dirty="0">
                <a:hlinkClick r:id="rId3"/>
              </a:rPr>
              <a:t>/</a:t>
            </a:r>
            <a:r>
              <a:rPr lang="en-US" sz="1600" dirty="0" err="1">
                <a:hlinkClick r:id="rId3"/>
              </a:rPr>
              <a:t>IBM_DataScienceProject</a:t>
            </a:r>
            <a:r>
              <a:rPr lang="en-US" sz="1600" dirty="0">
                <a:hlinkClick r:id="rId3"/>
              </a:rPr>
              <a:t> (github.com)</a:t>
            </a:r>
            <a:endParaRPr lang="en-US" sz="1600" dirty="0"/>
          </a:p>
          <a:p>
            <a:pPr>
              <a:lnSpc>
                <a:spcPct val="100000"/>
              </a:lnSpc>
              <a:spcBef>
                <a:spcPts val="1400"/>
              </a:spcBef>
            </a:pPr>
            <a:r>
              <a:rPr lang="en-US" sz="1600" dirty="0"/>
              <a:t>We created a </a:t>
            </a:r>
            <a:r>
              <a:rPr lang="en-US" sz="1600" dirty="0" err="1"/>
              <a:t>catplot</a:t>
            </a:r>
            <a:r>
              <a:rPr lang="en-US" sz="1600" dirty="0"/>
              <a:t> for </a:t>
            </a:r>
            <a:r>
              <a:rPr lang="en-US" sz="1600" dirty="0" err="1"/>
              <a:t>FlightNumber</a:t>
            </a:r>
            <a:r>
              <a:rPr lang="en-US" sz="1600" dirty="0"/>
              <a:t>/</a:t>
            </a:r>
            <a:r>
              <a:rPr lang="en-US" sz="1600" dirty="0" err="1"/>
              <a:t>PayloadMass</a:t>
            </a:r>
            <a:r>
              <a:rPr lang="en-US" sz="1600" dirty="0"/>
              <a:t> to see how launch success changes with increased payload mass and after consecutive launches.</a:t>
            </a:r>
          </a:p>
          <a:p>
            <a:pPr>
              <a:lnSpc>
                <a:spcPct val="100000"/>
              </a:lnSpc>
              <a:spcBef>
                <a:spcPts val="1400"/>
              </a:spcBef>
            </a:pPr>
            <a:r>
              <a:rPr lang="en-US" sz="1600" dirty="0"/>
              <a:t>We created a </a:t>
            </a:r>
            <a:r>
              <a:rPr lang="en-US" sz="1600" dirty="0" err="1"/>
              <a:t>catplot</a:t>
            </a:r>
            <a:r>
              <a:rPr lang="en-US" sz="1600" dirty="0"/>
              <a:t> for </a:t>
            </a:r>
            <a:r>
              <a:rPr lang="en-US" sz="1600" dirty="0" err="1"/>
              <a:t>FlightNumber</a:t>
            </a:r>
            <a:r>
              <a:rPr lang="en-US" sz="1600" dirty="0"/>
              <a:t>/</a:t>
            </a:r>
            <a:r>
              <a:rPr lang="en-US" sz="1600" dirty="0" err="1"/>
              <a:t>LaunchSite</a:t>
            </a:r>
            <a:r>
              <a:rPr lang="en-US" sz="1600" dirty="0"/>
              <a:t> to see if there is a relationship between launch sites and successful launches.</a:t>
            </a:r>
          </a:p>
          <a:p>
            <a:pPr>
              <a:lnSpc>
                <a:spcPct val="100000"/>
              </a:lnSpc>
              <a:spcBef>
                <a:spcPts val="1400"/>
              </a:spcBef>
            </a:pPr>
            <a:r>
              <a:rPr lang="en-US" sz="1600" dirty="0"/>
              <a:t>We created a scatterplot between </a:t>
            </a:r>
            <a:r>
              <a:rPr lang="en-US" sz="1600" dirty="0" err="1"/>
              <a:t>payloadmass</a:t>
            </a:r>
            <a:r>
              <a:rPr lang="en-US" sz="1600" dirty="0"/>
              <a:t>/</a:t>
            </a:r>
            <a:r>
              <a:rPr lang="en-US" sz="1600" dirty="0" err="1"/>
              <a:t>launchsite</a:t>
            </a:r>
            <a:r>
              <a:rPr lang="en-US" sz="1600" dirty="0"/>
              <a:t> to see their relationship.</a:t>
            </a:r>
          </a:p>
          <a:p>
            <a:pPr>
              <a:lnSpc>
                <a:spcPct val="100000"/>
              </a:lnSpc>
              <a:spcBef>
                <a:spcPts val="1400"/>
              </a:spcBef>
            </a:pPr>
            <a:r>
              <a:rPr lang="en-US" sz="1600" dirty="0"/>
              <a:t>We created a </a:t>
            </a:r>
            <a:r>
              <a:rPr lang="en-US" sz="1600" dirty="0" err="1"/>
              <a:t>barplot</a:t>
            </a:r>
            <a:r>
              <a:rPr lang="en-US" sz="1600" dirty="0"/>
              <a:t> with success rate for each orbit, to see which orbits are the most/least reliable.</a:t>
            </a:r>
          </a:p>
          <a:p>
            <a:pPr>
              <a:lnSpc>
                <a:spcPct val="100000"/>
              </a:lnSpc>
              <a:spcBef>
                <a:spcPts val="1400"/>
              </a:spcBef>
            </a:pPr>
            <a:r>
              <a:rPr lang="en-US" sz="1600" dirty="0"/>
              <a:t>We created a visualization for success rate distributed over a yearly trend, to observe if the success increased overtime.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err="1">
                <a:hlinkClick r:id="rId3"/>
              </a:rPr>
              <a:t>IBM_DataScienceProject</a:t>
            </a:r>
            <a:r>
              <a:rPr lang="en-US" sz="1600" dirty="0">
                <a:hlinkClick r:id="rId3"/>
              </a:rPr>
              <a:t>/</a:t>
            </a:r>
            <a:r>
              <a:rPr lang="en-US" sz="1600" dirty="0" err="1">
                <a:hlinkClick r:id="rId3"/>
              </a:rPr>
              <a:t>CapstoneProject</a:t>
            </a:r>
            <a:r>
              <a:rPr lang="en-US" sz="1600" dirty="0">
                <a:hlinkClick r:id="rId3"/>
              </a:rPr>
              <a:t>/</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sql-edx_sqllite.ipynb</a:t>
            </a:r>
            <a:r>
              <a:rPr lang="en-US" sz="1600" dirty="0">
                <a:hlinkClick r:id="rId3"/>
              </a:rPr>
              <a:t> at main · </a:t>
            </a:r>
            <a:r>
              <a:rPr lang="en-US" sz="1600" dirty="0" err="1">
                <a:hlinkClick r:id="rId3"/>
              </a:rPr>
              <a:t>JurePavlin</a:t>
            </a:r>
            <a:r>
              <a:rPr lang="en-US" sz="1600" dirty="0">
                <a:hlinkClick r:id="rId3"/>
              </a:rPr>
              <a:t>/</a:t>
            </a:r>
            <a:r>
              <a:rPr lang="en-US" sz="1600" dirty="0" err="1">
                <a:hlinkClick r:id="rId3"/>
              </a:rPr>
              <a:t>IBM_DataScienceProject</a:t>
            </a:r>
            <a:r>
              <a:rPr lang="en-US" sz="1600" dirty="0">
                <a:hlinkClick r:id="rId3"/>
              </a:rPr>
              <a:t> (github.com)</a:t>
            </a:r>
            <a:endParaRPr lang="en-US" sz="1600" dirty="0"/>
          </a:p>
          <a:p>
            <a:pPr>
              <a:lnSpc>
                <a:spcPct val="100000"/>
              </a:lnSpc>
              <a:spcBef>
                <a:spcPts val="1400"/>
              </a:spcBef>
            </a:pPr>
            <a:r>
              <a:rPr lang="en-US" sz="1800" dirty="0"/>
              <a:t>We used the </a:t>
            </a:r>
            <a:r>
              <a:rPr lang="en-US" sz="1800" dirty="0" err="1"/>
              <a:t>SQLlite</a:t>
            </a:r>
            <a:r>
              <a:rPr lang="en-US" sz="1800" dirty="0"/>
              <a:t> library to </a:t>
            </a:r>
            <a:r>
              <a:rPr lang="en-US" sz="1800" dirty="0" err="1"/>
              <a:t>to</a:t>
            </a:r>
            <a:r>
              <a:rPr lang="en-US" sz="1800" dirty="0"/>
              <a:t> create a database and populated it with </a:t>
            </a:r>
            <a:r>
              <a:rPr lang="en-US" sz="1800" dirty="0" err="1"/>
              <a:t>spacex</a:t>
            </a:r>
            <a:r>
              <a:rPr lang="en-US" sz="1800" dirty="0"/>
              <a:t> data.</a:t>
            </a:r>
          </a:p>
          <a:p>
            <a:pPr>
              <a:lnSpc>
                <a:spcPct val="100000"/>
              </a:lnSpc>
              <a:spcBef>
                <a:spcPts val="1400"/>
              </a:spcBef>
            </a:pPr>
            <a:r>
              <a:rPr lang="en-US" sz="1800" dirty="0"/>
              <a:t>We created several queries to find the: Total payload mass, average payload mass, number of successful missions, rank the landing outcomes,…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err="1">
                <a:hlinkClick r:id="rId3"/>
              </a:rPr>
              <a:t>IBM_DataScienceProject</a:t>
            </a:r>
            <a:r>
              <a:rPr lang="en-US" sz="1600" dirty="0">
                <a:hlinkClick r:id="rId3"/>
              </a:rPr>
              <a:t>/</a:t>
            </a:r>
            <a:r>
              <a:rPr lang="en-US" sz="1600" dirty="0" err="1">
                <a:hlinkClick r:id="rId3"/>
              </a:rPr>
              <a:t>CapstoneProject</a:t>
            </a:r>
            <a:r>
              <a:rPr lang="en-US" sz="1600" dirty="0">
                <a:hlinkClick r:id="rId3"/>
              </a:rPr>
              <a:t>/SpaceX_Machine_Learning_Prediction_Part_5.jupyterlite.ipynb at main · </a:t>
            </a:r>
            <a:r>
              <a:rPr lang="en-US" sz="1600" dirty="0" err="1">
                <a:hlinkClick r:id="rId3"/>
              </a:rPr>
              <a:t>JurePavlin</a:t>
            </a:r>
            <a:r>
              <a:rPr lang="en-US" sz="1600" dirty="0">
                <a:hlinkClick r:id="rId3"/>
              </a:rPr>
              <a:t>/</a:t>
            </a:r>
            <a:r>
              <a:rPr lang="en-US" sz="1600" dirty="0" err="1">
                <a:hlinkClick r:id="rId3"/>
              </a:rPr>
              <a:t>IBM_DataScienceProject</a:t>
            </a:r>
            <a:r>
              <a:rPr lang="en-US" sz="1600" dirty="0">
                <a:hlinkClick r:id="rId3"/>
              </a:rPr>
              <a:t> (github.com)</a:t>
            </a:r>
            <a:endParaRPr lang="en-US" sz="1600" dirty="0"/>
          </a:p>
          <a:p>
            <a:pPr>
              <a:lnSpc>
                <a:spcPct val="100000"/>
              </a:lnSpc>
              <a:spcBef>
                <a:spcPts val="1400"/>
              </a:spcBef>
            </a:pPr>
            <a:r>
              <a:rPr lang="en-US" sz="1800" dirty="0"/>
              <a:t>We transform and normalize the data to scale it down and prepare for ML models.</a:t>
            </a:r>
          </a:p>
          <a:p>
            <a:pPr>
              <a:lnSpc>
                <a:spcPct val="100000"/>
              </a:lnSpc>
              <a:spcBef>
                <a:spcPts val="1400"/>
              </a:spcBef>
            </a:pPr>
            <a:r>
              <a:rPr lang="en-US" sz="1800" dirty="0"/>
              <a:t>We create train and test sets with a 80/20 split, respectively.</a:t>
            </a:r>
          </a:p>
          <a:p>
            <a:pPr>
              <a:lnSpc>
                <a:spcPct val="100000"/>
              </a:lnSpc>
              <a:spcBef>
                <a:spcPts val="1400"/>
              </a:spcBef>
            </a:pPr>
            <a:r>
              <a:rPr lang="en-US" sz="1800" dirty="0"/>
              <a:t>We created </a:t>
            </a:r>
            <a:r>
              <a:rPr lang="en-US" sz="1800" dirty="0" err="1"/>
              <a:t>GridSearch</a:t>
            </a:r>
            <a:r>
              <a:rPr lang="en-US" sz="1800" dirty="0"/>
              <a:t> objects to find the optimal parameters for several models, including: Logistic regression, Support vector machine, tree classifier and k-nearest </a:t>
            </a:r>
            <a:r>
              <a:rPr lang="en-US" sz="1800" dirty="0" err="1"/>
              <a:t>neighbour</a:t>
            </a:r>
            <a:r>
              <a:rPr lang="en-US" sz="1800" dirty="0"/>
              <a:t>.</a:t>
            </a:r>
          </a:p>
          <a:p>
            <a:pPr>
              <a:lnSpc>
                <a:spcPct val="100000"/>
              </a:lnSpc>
              <a:spcBef>
                <a:spcPts val="1400"/>
              </a:spcBef>
            </a:pPr>
            <a:r>
              <a:rPr lang="en-US" sz="1800" dirty="0"/>
              <a:t>For each model we calculated the score on the test set and created a confusion matrix to understand our prediction accuracy.</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8122005" cy="4030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learned that 66% of launched were successful and the data didn’t have many missing values.</a:t>
            </a:r>
          </a:p>
          <a:p>
            <a:pPr>
              <a:lnSpc>
                <a:spcPct val="100000"/>
              </a:lnSpc>
              <a:spcBef>
                <a:spcPts val="1400"/>
              </a:spcBef>
            </a:pPr>
            <a:r>
              <a:rPr lang="en-US" sz="2200" dirty="0">
                <a:solidFill>
                  <a:schemeClr val="accent3">
                    <a:lumMod val="25000"/>
                  </a:schemeClr>
                </a:solidFill>
                <a:latin typeface="Abadi" panose="020B0604020104020204" pitchFamily="34" charset="0"/>
              </a:rPr>
              <a:t>We found a good model with 94% accuracy in predicting the outcome on a launch.</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4858908-1580-DE7D-FB8A-0B03FA4D8EAE}"/>
              </a:ext>
            </a:extLst>
          </p:cNvPr>
          <p:cNvPicPr>
            <a:picLocks noChangeAspect="1"/>
          </p:cNvPicPr>
          <p:nvPr/>
        </p:nvPicPr>
        <p:blipFill>
          <a:blip r:embed="rId3"/>
          <a:stretch>
            <a:fillRect/>
          </a:stretch>
        </p:blipFill>
        <p:spPr>
          <a:xfrm>
            <a:off x="844062" y="1618281"/>
            <a:ext cx="10128738" cy="1940052"/>
          </a:xfrm>
          <a:prstGeom prst="rect">
            <a:avLst/>
          </a:prstGeom>
        </p:spPr>
      </p:pic>
      <p:sp>
        <p:nvSpPr>
          <p:cNvPr id="7" name="TextBox 6">
            <a:extLst>
              <a:ext uri="{FF2B5EF4-FFF2-40B4-BE49-F238E27FC236}">
                <a16:creationId xmlns:a16="http://schemas.microsoft.com/office/drawing/2014/main" id="{91951790-4C03-A01A-E4F2-9E57108C33CA}"/>
              </a:ext>
            </a:extLst>
          </p:cNvPr>
          <p:cNvSpPr txBox="1"/>
          <p:nvPr/>
        </p:nvSpPr>
        <p:spPr>
          <a:xfrm>
            <a:off x="844062" y="3838470"/>
            <a:ext cx="10128738" cy="646331"/>
          </a:xfrm>
          <a:prstGeom prst="rect">
            <a:avLst/>
          </a:prstGeom>
          <a:noFill/>
        </p:spPr>
        <p:txBody>
          <a:bodyPr wrap="square" rtlCol="0">
            <a:spAutoFit/>
          </a:bodyPr>
          <a:lstStyle/>
          <a:p>
            <a:r>
              <a:rPr lang="en-US" dirty="0"/>
              <a:t>We found that as flight number increased the successful launches increased as well. The launch site doesn’t seem to have big impact on the outcome.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p:cNvSpPr>
            <a:spLocks noGrp="1"/>
          </p:cNvSpPr>
          <p:nvPr>
            <p:ph type="body" sz="half" idx="4294967295"/>
          </p:nvPr>
        </p:nvSpPr>
        <p:spPr>
          <a:xfrm>
            <a:off x="7455876" y="1497205"/>
            <a:ext cx="3466681" cy="43841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launch site doesn’t have any payloads larger than 10000kg.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4492C175-C93F-DC01-FE97-63A30884D7EE}"/>
              </a:ext>
            </a:extLst>
          </p:cNvPr>
          <p:cNvPicPr>
            <a:picLocks noChangeAspect="1"/>
          </p:cNvPicPr>
          <p:nvPr/>
        </p:nvPicPr>
        <p:blipFill>
          <a:blip r:embed="rId3"/>
          <a:stretch>
            <a:fillRect/>
          </a:stretch>
        </p:blipFill>
        <p:spPr>
          <a:xfrm>
            <a:off x="851074" y="1497205"/>
            <a:ext cx="6229350" cy="4114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p:cNvSpPr>
            <a:spLocks noGrp="1"/>
          </p:cNvSpPr>
          <p:nvPr>
            <p:ph type="body" sz="half" idx="4294967295"/>
          </p:nvPr>
        </p:nvSpPr>
        <p:spPr>
          <a:xfrm>
            <a:off x="7353373" y="1650842"/>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4 orbits with 100 success rate, some of them only have 1 launch. It seems GTO and SO are the most at risk orbits.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6EFCD77-B1D8-87EF-188D-280BE07946AE}"/>
              </a:ext>
            </a:extLst>
          </p:cNvPr>
          <p:cNvPicPr>
            <a:picLocks noChangeAspect="1"/>
          </p:cNvPicPr>
          <p:nvPr/>
        </p:nvPicPr>
        <p:blipFill>
          <a:blip r:embed="rId3"/>
          <a:stretch>
            <a:fillRect/>
          </a:stretch>
        </p:blipFill>
        <p:spPr>
          <a:xfrm>
            <a:off x="994106" y="1650842"/>
            <a:ext cx="5400675" cy="411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p:cNvSpPr>
            <a:spLocks noGrp="1"/>
          </p:cNvSpPr>
          <p:nvPr>
            <p:ph type="body" sz="half" idx="4294967295"/>
          </p:nvPr>
        </p:nvSpPr>
        <p:spPr>
          <a:xfrm>
            <a:off x="6641960" y="1519128"/>
            <a:ext cx="4501282" cy="39631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increased flight number we see increased success. When a new orbit is introduced, there is a higher chance of failure.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246F804-39C3-6162-CFCB-647C163C9253}"/>
              </a:ext>
            </a:extLst>
          </p:cNvPr>
          <p:cNvPicPr>
            <a:picLocks noChangeAspect="1"/>
          </p:cNvPicPr>
          <p:nvPr/>
        </p:nvPicPr>
        <p:blipFill>
          <a:blip r:embed="rId3"/>
          <a:stretch>
            <a:fillRect/>
          </a:stretch>
        </p:blipFill>
        <p:spPr>
          <a:xfrm>
            <a:off x="913144" y="1519128"/>
            <a:ext cx="5562600"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p:cNvSpPr>
            <a:spLocks noGrp="1"/>
          </p:cNvSpPr>
          <p:nvPr>
            <p:ph type="body" sz="half" idx="4294967295"/>
          </p:nvPr>
        </p:nvSpPr>
        <p:spPr>
          <a:xfrm>
            <a:off x="7261247" y="1688523"/>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9A04926F-22E8-3FD3-5F4B-5B01C420C741}"/>
              </a:ext>
            </a:extLst>
          </p:cNvPr>
          <p:cNvPicPr>
            <a:picLocks noChangeAspect="1"/>
          </p:cNvPicPr>
          <p:nvPr/>
        </p:nvPicPr>
        <p:blipFill>
          <a:blip r:embed="rId3"/>
          <a:stretch>
            <a:fillRect/>
          </a:stretch>
        </p:blipFill>
        <p:spPr>
          <a:xfrm>
            <a:off x="770011" y="1536917"/>
            <a:ext cx="5667375" cy="4114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p:cNvSpPr>
            <a:spLocks noGrp="1"/>
          </p:cNvSpPr>
          <p:nvPr>
            <p:ph type="body" sz="half" idx="4294967295"/>
          </p:nvPr>
        </p:nvSpPr>
        <p:spPr>
          <a:xfrm>
            <a:off x="7180860" y="1798452"/>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see an increase in success starting from 2013 until 2017. Then a small decline and increase again.</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0A24C7F-3222-E65F-33E8-80D011B16D64}"/>
              </a:ext>
            </a:extLst>
          </p:cNvPr>
          <p:cNvPicPr>
            <a:picLocks noChangeAspect="1"/>
          </p:cNvPicPr>
          <p:nvPr/>
        </p:nvPicPr>
        <p:blipFill>
          <a:blip r:embed="rId3"/>
          <a:stretch>
            <a:fillRect/>
          </a:stretch>
        </p:blipFill>
        <p:spPr>
          <a:xfrm>
            <a:off x="1078902" y="1737333"/>
            <a:ext cx="5400675" cy="39338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distinct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a:t>
            </a:r>
          </a:p>
          <a:p>
            <a:pPr>
              <a:lnSpc>
                <a:spcPct val="100000"/>
              </a:lnSpc>
              <a:spcBef>
                <a:spcPts val="1400"/>
              </a:spcBef>
            </a:pPr>
            <a:r>
              <a:rPr lang="en-GB" sz="2200" dirty="0">
                <a:solidFill>
                  <a:schemeClr val="accent3">
                    <a:lumMod val="25000"/>
                  </a:schemeClr>
                </a:solidFill>
                <a:latin typeface="Abadi" panose="020B0604020104020204" pitchFamily="34" charset="0"/>
              </a:rPr>
              <a:t>The query searches for distinct launch sites in the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D6FEBFAA-115A-28CF-45D4-E2E3E5319CA7}"/>
              </a:ext>
            </a:extLst>
          </p:cNvPr>
          <p:cNvPicPr>
            <a:picLocks noChangeAspect="1"/>
          </p:cNvPicPr>
          <p:nvPr/>
        </p:nvPicPr>
        <p:blipFill>
          <a:blip r:embed="rId3"/>
          <a:stretch>
            <a:fillRect/>
          </a:stretch>
        </p:blipFill>
        <p:spPr>
          <a:xfrm>
            <a:off x="1009650" y="2995612"/>
            <a:ext cx="2256063" cy="293288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where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like 'KSC%' limit 5</a:t>
            </a:r>
          </a:p>
          <a:p>
            <a:pPr>
              <a:lnSpc>
                <a:spcPct val="100000"/>
              </a:lnSpc>
              <a:spcBef>
                <a:spcPts val="1400"/>
              </a:spcBef>
            </a:pPr>
            <a:r>
              <a:rPr lang="en-GB" sz="2200" dirty="0">
                <a:solidFill>
                  <a:schemeClr val="accent3">
                    <a:lumMod val="25000"/>
                  </a:schemeClr>
                </a:solidFill>
                <a:latin typeface="Abadi" panose="020B0604020104020204" pitchFamily="34" charset="0"/>
              </a:rPr>
              <a:t>Use like to search for similar strings and Limit to limit the number of rows.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A6E6B7D4-C112-2279-E984-0C2729B78063}"/>
              </a:ext>
            </a:extLst>
          </p:cNvPr>
          <p:cNvPicPr>
            <a:picLocks noChangeAspect="1"/>
          </p:cNvPicPr>
          <p:nvPr/>
        </p:nvPicPr>
        <p:blipFill>
          <a:blip r:embed="rId3"/>
          <a:stretch>
            <a:fillRect/>
          </a:stretch>
        </p:blipFill>
        <p:spPr>
          <a:xfrm>
            <a:off x="652306" y="2876550"/>
            <a:ext cx="9196544" cy="13538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SUM(PAYLOAD_MASS__KG_)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group by Customer having Customer = 'NASA (CRS)’</a:t>
            </a:r>
          </a:p>
          <a:p>
            <a:pPr>
              <a:lnSpc>
                <a:spcPct val="100000"/>
              </a:lnSpc>
              <a:spcBef>
                <a:spcPts val="1400"/>
              </a:spcBef>
            </a:pPr>
            <a:r>
              <a:rPr lang="en-GB" sz="2200" dirty="0">
                <a:solidFill>
                  <a:schemeClr val="accent3">
                    <a:lumMod val="25000"/>
                  </a:schemeClr>
                </a:solidFill>
                <a:latin typeface="Abadi" panose="020B0604020104020204" pitchFamily="34" charset="0"/>
              </a:rPr>
              <a:t>Group by customer and sum the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831C6A8-CF34-4BE1-8EC6-7EF1260B91F2}"/>
              </a:ext>
            </a:extLst>
          </p:cNvPr>
          <p:cNvPicPr>
            <a:picLocks noChangeAspect="1"/>
          </p:cNvPicPr>
          <p:nvPr/>
        </p:nvPicPr>
        <p:blipFill>
          <a:blip r:embed="rId3"/>
          <a:stretch>
            <a:fillRect/>
          </a:stretch>
        </p:blipFill>
        <p:spPr>
          <a:xfrm>
            <a:off x="1099404" y="3750913"/>
            <a:ext cx="3850787" cy="139384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AVG(PAYLOAD_MASS__KG_)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group by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having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Group by booster version and filter the groups for F9 v1.1</a:t>
            </a:r>
          </a:p>
          <a:p>
            <a:pPr>
              <a:lnSpc>
                <a:spcPct val="100000"/>
              </a:lnSpc>
              <a:spcBef>
                <a:spcPts val="1400"/>
              </a:spcBef>
            </a:pPr>
            <a:endParaRPr lang="en-GB"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35678C7-E378-E54E-BDC7-DA4FC68D7C97}"/>
              </a:ext>
            </a:extLst>
          </p:cNvPr>
          <p:cNvPicPr>
            <a:picLocks noChangeAspect="1"/>
          </p:cNvPicPr>
          <p:nvPr/>
        </p:nvPicPr>
        <p:blipFill>
          <a:blip r:embed="rId3"/>
          <a:stretch>
            <a:fillRect/>
          </a:stretch>
        </p:blipFill>
        <p:spPr>
          <a:xfrm>
            <a:off x="1087786" y="3734401"/>
            <a:ext cx="3120785" cy="11727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min(date) from </a:t>
            </a:r>
            <a:r>
              <a:rPr lang="en-GB" sz="2200" dirty="0" err="1">
                <a:solidFill>
                  <a:schemeClr val="accent3">
                    <a:lumMod val="25000"/>
                  </a:schemeClr>
                </a:solidFill>
                <a:latin typeface="Abadi"/>
              </a:rPr>
              <a:t>spacextable</a:t>
            </a:r>
            <a:r>
              <a:rPr lang="en-GB" sz="2200" dirty="0">
                <a:solidFill>
                  <a:schemeClr val="accent3">
                    <a:lumMod val="25000"/>
                  </a:schemeClr>
                </a:solidFill>
                <a:latin typeface="Abadi"/>
              </a:rPr>
              <a:t> where </a:t>
            </a:r>
            <a:r>
              <a:rPr lang="en-GB" sz="2200" dirty="0" err="1">
                <a:solidFill>
                  <a:schemeClr val="accent3">
                    <a:lumMod val="25000"/>
                  </a:schemeClr>
                </a:solidFill>
                <a:latin typeface="Abadi"/>
              </a:rPr>
              <a:t>Mission_outcome</a:t>
            </a:r>
            <a:r>
              <a:rPr lang="en-GB" sz="2200" dirty="0">
                <a:solidFill>
                  <a:schemeClr val="accent3">
                    <a:lumMod val="25000"/>
                  </a:schemeClr>
                </a:solidFill>
                <a:latin typeface="Abadi"/>
              </a:rPr>
              <a:t> = 'Success’</a:t>
            </a:r>
          </a:p>
          <a:p>
            <a:pPr>
              <a:lnSpc>
                <a:spcPct val="100000"/>
              </a:lnSpc>
              <a:spcBef>
                <a:spcPts val="1400"/>
              </a:spcBef>
            </a:pPr>
            <a:r>
              <a:rPr lang="en-US" sz="2200" dirty="0">
                <a:solidFill>
                  <a:schemeClr val="accent3">
                    <a:lumMod val="25000"/>
                  </a:schemeClr>
                </a:solidFill>
                <a:latin typeface="Abadi" panose="020B0604020104020204" pitchFamily="34" charset="0"/>
              </a:rPr>
              <a:t>Simple where query with min() for the date.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1368E35-41D7-8E30-D5AB-023E78DC2787}"/>
              </a:ext>
            </a:extLst>
          </p:cNvPr>
          <p:cNvPicPr>
            <a:picLocks noChangeAspect="1"/>
          </p:cNvPicPr>
          <p:nvPr/>
        </p:nvPicPr>
        <p:blipFill>
          <a:blip r:embed="rId3"/>
          <a:stretch>
            <a:fillRect/>
          </a:stretch>
        </p:blipFill>
        <p:spPr>
          <a:xfrm>
            <a:off x="1119762" y="3344792"/>
            <a:ext cx="1452615" cy="9185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from </a:t>
            </a:r>
            <a:r>
              <a:rPr lang="en-GB" sz="2200" dirty="0" err="1">
                <a:solidFill>
                  <a:schemeClr val="accent3">
                    <a:lumMod val="25000"/>
                  </a:schemeClr>
                </a:solidFill>
                <a:latin typeface="Abadi"/>
              </a:rPr>
              <a:t>spacextable</a:t>
            </a:r>
            <a:r>
              <a:rPr lang="en-GB" sz="2200" dirty="0">
                <a:solidFill>
                  <a:schemeClr val="accent3">
                    <a:lumMod val="25000"/>
                  </a:schemeClr>
                </a:solidFill>
                <a:latin typeface="Abadi"/>
              </a:rPr>
              <a:t>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 'Success (ground pad)' and (PAYLOAD_MASS__KG_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Use where with and for 2 conditions and between to find the numerical value.</a:t>
            </a:r>
          </a:p>
          <a:p>
            <a:pPr marL="0" indent="0">
              <a:lnSpc>
                <a:spcPct val="100000"/>
              </a:lnSpc>
              <a:spcBef>
                <a:spcPts val="1400"/>
              </a:spcBef>
              <a:buNone/>
            </a:pPr>
            <a:endParaRPr lang="en-GB" sz="2200"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B53D431-C23D-A830-EA0F-BB07C1E98F02}"/>
              </a:ext>
            </a:extLst>
          </p:cNvPr>
          <p:cNvPicPr>
            <a:picLocks noChangeAspect="1"/>
          </p:cNvPicPr>
          <p:nvPr/>
        </p:nvPicPr>
        <p:blipFill>
          <a:blip r:embed="rId3"/>
          <a:stretch>
            <a:fillRect/>
          </a:stretch>
        </p:blipFill>
        <p:spPr>
          <a:xfrm>
            <a:off x="1033985" y="3655611"/>
            <a:ext cx="2683905" cy="25049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708220"/>
            <a:ext cx="10011870" cy="39088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the purpose of the project, methods were used: data wrangling, data collection, exploratory data analysis, visual analytics, predictive analytics.</a:t>
            </a:r>
          </a:p>
          <a:p>
            <a:pPr>
              <a:lnSpc>
                <a:spcPct val="100000"/>
              </a:lnSpc>
              <a:spcBef>
                <a:spcPts val="1400"/>
              </a:spcBef>
            </a:pPr>
            <a:r>
              <a:rPr lang="en-US" sz="2200" dirty="0">
                <a:solidFill>
                  <a:schemeClr val="accent3">
                    <a:lumMod val="25000"/>
                  </a:schemeClr>
                </a:solidFill>
                <a:latin typeface="Abadi" panose="020B0604020104020204" pitchFamily="34" charset="0"/>
              </a:rPr>
              <a:t>We uncovered insight into corelated variables for a successful rocket launch.</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count(</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 </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group by </a:t>
            </a:r>
            <a:r>
              <a:rPr lang="en-GB" sz="2200" dirty="0" err="1">
                <a:solidFill>
                  <a:schemeClr val="accent3">
                    <a:lumMod val="25000"/>
                  </a:schemeClr>
                </a:solidFill>
                <a:latin typeface="Abadi" panose="020B0604020104020204" pitchFamily="34" charset="0"/>
              </a:rPr>
              <a:t>mission_outcome</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 by mission outcomes and count them.</a:t>
            </a:r>
            <a:endParaRPr lang="en-GB"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B111D0B-B650-DE97-515A-0E81239D64D5}"/>
              </a:ext>
            </a:extLst>
          </p:cNvPr>
          <p:cNvPicPr>
            <a:picLocks noChangeAspect="1"/>
          </p:cNvPicPr>
          <p:nvPr/>
        </p:nvPicPr>
        <p:blipFill>
          <a:blip r:embed="rId3"/>
          <a:stretch>
            <a:fillRect/>
          </a:stretch>
        </p:blipFill>
        <p:spPr>
          <a:xfrm>
            <a:off x="1071039" y="3428999"/>
            <a:ext cx="5517842" cy="19167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distinct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 where PAYLOAD_MASS__KG_ = (select max(PAYLOAD_MASS__KG_) from </a:t>
            </a:r>
            <a:r>
              <a:rPr lang="en-GB" sz="2200" dirty="0" err="1">
                <a:solidFill>
                  <a:schemeClr val="accent3">
                    <a:lumMod val="25000"/>
                  </a:schemeClr>
                </a:solidFill>
                <a:latin typeface="Abadi" panose="020B0604020104020204" pitchFamily="34" charset="0"/>
              </a:rPr>
              <a:t>spacextable</a:t>
            </a:r>
            <a:r>
              <a:rPr lang="en-GB"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 a sub query to find the boosters that carry the max payload.</a:t>
            </a:r>
            <a:endParaRPr lang="en-GB"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D61B91A-246F-45AC-2440-054DC988FE1E}"/>
              </a:ext>
            </a:extLst>
          </p:cNvPr>
          <p:cNvPicPr>
            <a:picLocks noChangeAspect="1"/>
          </p:cNvPicPr>
          <p:nvPr/>
        </p:nvPicPr>
        <p:blipFill>
          <a:blip r:embed="rId3"/>
          <a:stretch>
            <a:fillRect/>
          </a:stretch>
        </p:blipFill>
        <p:spPr>
          <a:xfrm>
            <a:off x="9324843" y="2402864"/>
            <a:ext cx="1523058" cy="352027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 6, 2),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launch_site</a:t>
            </a:r>
            <a:r>
              <a:rPr lang="en-GB" sz="2200" dirty="0">
                <a:solidFill>
                  <a:schemeClr val="accent3">
                    <a:lumMod val="25000"/>
                  </a:schemeClr>
                </a:solidFill>
                <a:latin typeface="Abadi"/>
              </a:rPr>
              <a:t> from </a:t>
            </a:r>
            <a:r>
              <a:rPr lang="en-GB" sz="2200" dirty="0" err="1">
                <a:solidFill>
                  <a:schemeClr val="accent3">
                    <a:lumMod val="25000"/>
                  </a:schemeClr>
                </a:solidFill>
                <a:latin typeface="Abadi"/>
              </a:rPr>
              <a:t>spacextable</a:t>
            </a:r>
            <a:r>
              <a:rPr lang="en-GB" sz="2200" dirty="0">
                <a:solidFill>
                  <a:schemeClr val="accent3">
                    <a:lumMod val="25000"/>
                  </a:schemeClr>
                </a:solidFill>
                <a:latin typeface="Abadi"/>
              </a:rPr>
              <a:t>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 'Success (ground pad)' and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(Date,1,4)='2017'</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D11973A-E570-908B-859B-3659F0D7B265}"/>
              </a:ext>
            </a:extLst>
          </p:cNvPr>
          <p:cNvPicPr>
            <a:picLocks noChangeAspect="1"/>
          </p:cNvPicPr>
          <p:nvPr/>
        </p:nvPicPr>
        <p:blipFill>
          <a:blip r:embed="rId3"/>
          <a:stretch>
            <a:fillRect/>
          </a:stretch>
        </p:blipFill>
        <p:spPr>
          <a:xfrm>
            <a:off x="1061043" y="3099654"/>
            <a:ext cx="4566034" cy="245467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count(</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from </a:t>
            </a:r>
            <a:r>
              <a:rPr lang="en-GB" sz="2200" dirty="0" err="1">
                <a:solidFill>
                  <a:schemeClr val="accent3">
                    <a:lumMod val="25000"/>
                  </a:schemeClr>
                </a:solidFill>
                <a:latin typeface="Abadi"/>
              </a:rPr>
              <a:t>spacextable</a:t>
            </a:r>
            <a:r>
              <a:rPr lang="en-GB" sz="2200" dirty="0">
                <a:solidFill>
                  <a:schemeClr val="accent3">
                    <a:lumMod val="25000"/>
                  </a:schemeClr>
                </a:solidFill>
                <a:latin typeface="Abadi"/>
              </a:rPr>
              <a:t> group by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order by 1 </a:t>
            </a:r>
            <a:r>
              <a:rPr lang="en-GB" sz="2200" dirty="0" err="1">
                <a:solidFill>
                  <a:schemeClr val="accent3">
                    <a:lumMod val="25000"/>
                  </a:schemeClr>
                </a:solidFill>
                <a:latin typeface="Abadi"/>
              </a:rPr>
              <a:t>desc</a:t>
            </a: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79CFE35-DB8C-5C3F-CEA4-722D91BD8FD0}"/>
              </a:ext>
            </a:extLst>
          </p:cNvPr>
          <p:cNvPicPr>
            <a:picLocks noChangeAspect="1"/>
          </p:cNvPicPr>
          <p:nvPr/>
        </p:nvPicPr>
        <p:blipFill>
          <a:blip r:embed="rId3"/>
          <a:stretch>
            <a:fillRect/>
          </a:stretch>
        </p:blipFill>
        <p:spPr>
          <a:xfrm>
            <a:off x="900844" y="2963069"/>
            <a:ext cx="3490286" cy="305575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958697" y="1597688"/>
            <a:ext cx="10094490" cy="44278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goal was to collect historical data for Falcon 9 launches and find trends/patterns in successful launches.</a:t>
            </a:r>
          </a:p>
          <a:p>
            <a:pPr>
              <a:spcBef>
                <a:spcPts val="1400"/>
              </a:spcBef>
            </a:pPr>
            <a:r>
              <a:rPr lang="en-US" sz="2200" dirty="0">
                <a:solidFill>
                  <a:schemeClr val="accent3">
                    <a:lumMod val="25000"/>
                  </a:schemeClr>
                </a:solidFill>
                <a:latin typeface="Abadi" panose="020B0604020104020204" pitchFamily="34" charset="0"/>
              </a:rPr>
              <a:t>Questions we had prior to analysis: Does payload mass impact the launch success? Does launching pad impact the launch success? Which booster versions are more reliable? Which orbit is the most reliable? Has the launch success changed over time?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6336796" y="1650842"/>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Highest accuracy is the Tree model, coming in with 94%. The rest are all 83%..</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5D2587B-DF41-CA16-4012-96879462DA3E}"/>
              </a:ext>
            </a:extLst>
          </p:cNvPr>
          <p:cNvPicPr>
            <a:picLocks noChangeAspect="1"/>
          </p:cNvPicPr>
          <p:nvPr/>
        </p:nvPicPr>
        <p:blipFill>
          <a:blip r:embed="rId3"/>
          <a:stretch>
            <a:fillRect/>
          </a:stretch>
        </p:blipFill>
        <p:spPr>
          <a:xfrm>
            <a:off x="988872" y="1650842"/>
            <a:ext cx="5210175" cy="39338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6471138" y="1497204"/>
            <a:ext cx="3776833" cy="43717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classified 5 true positives correctly, meanwhile it predicted 1 false positive. </a:t>
            </a:r>
          </a:p>
          <a:p>
            <a:pPr>
              <a:lnSpc>
                <a:spcPct val="100000"/>
              </a:lnSpc>
              <a:spcBef>
                <a:spcPts val="1400"/>
              </a:spcBef>
            </a:pPr>
            <a:r>
              <a:rPr lang="en-US" sz="2200" dirty="0">
                <a:solidFill>
                  <a:schemeClr val="accent3">
                    <a:lumMod val="25000"/>
                  </a:schemeClr>
                </a:solidFill>
                <a:latin typeface="Abadi" panose="020B0604020104020204" pitchFamily="34" charset="0"/>
              </a:rPr>
              <a:t>It didn’t predict any false negatives, and it got all true negatives correctly.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F784920-7365-5E32-D7FC-A083F8754E2B}"/>
              </a:ext>
            </a:extLst>
          </p:cNvPr>
          <p:cNvPicPr>
            <a:picLocks noChangeAspect="1"/>
          </p:cNvPicPr>
          <p:nvPr/>
        </p:nvPicPr>
        <p:blipFill>
          <a:blip r:embed="rId3"/>
          <a:stretch>
            <a:fillRect/>
          </a:stretch>
        </p:blipFill>
        <p:spPr>
          <a:xfrm>
            <a:off x="1047750" y="1535113"/>
            <a:ext cx="5048250" cy="43338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It’s been a real journey.</a:t>
            </a:r>
          </a:p>
          <a:p>
            <a:pPr>
              <a:lnSpc>
                <a:spcPct val="100000"/>
              </a:lnSpc>
              <a:spcBef>
                <a:spcPts val="1400"/>
              </a:spcBef>
            </a:pPr>
            <a:r>
              <a:rPr lang="en-US" sz="2200" dirty="0">
                <a:solidFill>
                  <a:schemeClr val="accent3">
                    <a:lumMod val="25000"/>
                  </a:schemeClr>
                </a:solidFill>
                <a:latin typeface="Abadi" panose="020B0604020104020204" pitchFamily="34" charset="0"/>
              </a:rPr>
              <a:t>We learned a lot.</a:t>
            </a:r>
          </a:p>
          <a:p>
            <a:pPr>
              <a:lnSpc>
                <a:spcPct val="100000"/>
              </a:lnSpc>
              <a:spcBef>
                <a:spcPts val="1400"/>
              </a:spcBef>
            </a:pPr>
            <a:r>
              <a:rPr lang="en-US" sz="2200" dirty="0">
                <a:solidFill>
                  <a:schemeClr val="accent3">
                    <a:lumMod val="25000"/>
                  </a:schemeClr>
                </a:solidFill>
                <a:latin typeface="Abadi" panose="020B0604020104020204" pitchFamily="34" charset="0"/>
              </a:rPr>
              <a:t>But the real learning experience is the friends we made a long the way.</a:t>
            </a:r>
          </a:p>
          <a:p>
            <a:pPr>
              <a:lnSpc>
                <a:spcPct val="100000"/>
              </a:lnSpc>
              <a:spcBef>
                <a:spcPts val="1400"/>
              </a:spcBef>
            </a:pPr>
            <a:r>
              <a:rPr lang="en-US" sz="2200" dirty="0">
                <a:solidFill>
                  <a:schemeClr val="accent3">
                    <a:lumMod val="25000"/>
                  </a:schemeClr>
                </a:solidFill>
                <a:latin typeface="Abadi" panose="020B0604020104020204" pitchFamily="34" charset="0"/>
              </a:rPr>
              <a:t>Family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web scraping(Wikipedia) and the official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filtered to only contain Falcon 9 launch. Missing values were removed or replaced by mean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2 sources. The first source was the Wikipedia page for Falcon 9 rocket. Once we received the initial data, we used it to collect more precise data from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tools for web scraping were </a:t>
            </a:r>
            <a:r>
              <a:rPr lang="en-US" sz="2200" dirty="0" err="1">
                <a:solidFill>
                  <a:schemeClr val="accent3">
                    <a:lumMod val="25000"/>
                  </a:schemeClr>
                </a:solidFill>
                <a:latin typeface="Abadi" panose="020B0604020104020204" pitchFamily="34" charset="0"/>
              </a:rPr>
              <a:t>BeatifulSoup</a:t>
            </a:r>
            <a:r>
              <a:rPr lang="en-US" sz="2200" dirty="0">
                <a:solidFill>
                  <a:schemeClr val="accent3">
                    <a:lumMod val="25000"/>
                  </a:schemeClr>
                </a:solidFill>
                <a:latin typeface="Abadi" panose="020B0604020104020204" pitchFamily="34" charset="0"/>
              </a:rPr>
              <a:t>. And for API data collection we used requests library in python.</a:t>
            </a: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make a get request for </a:t>
            </a:r>
            <a:r>
              <a:rPr lang="en-US" sz="1600" b="0" dirty="0">
                <a:solidFill>
                  <a:srgbClr val="CE9178"/>
                </a:solidFill>
                <a:effectLst/>
                <a:latin typeface="Consolas" panose="020B0609020204030204" pitchFamily="49" charset="0"/>
                <a:hlinkClick r:id="rId3"/>
              </a:rPr>
              <a:t>https://api.spacexdata.com/v4/launches/past</a:t>
            </a:r>
            <a:r>
              <a:rPr lang="en-US" sz="1600" dirty="0">
                <a:solidFill>
                  <a:srgbClr val="CCCCCC"/>
                </a:solidFill>
                <a:latin typeface="Consolas" panose="020B0609020204030204" pitchFamily="49" charset="0"/>
              </a:rPr>
              <a:t> </a:t>
            </a:r>
            <a:r>
              <a:rPr lang="en-US" sz="2200" dirty="0">
                <a:latin typeface="Abadi" panose="020B0604020104020204" pitchFamily="34" charset="0"/>
              </a:rPr>
              <a:t>and we parse the JSON response and normalize it.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err="1">
                <a:hlinkClick r:id="rId4"/>
              </a:rPr>
              <a:t>IBM_DataScienceProject</a:t>
            </a:r>
            <a:r>
              <a:rPr lang="en-US" sz="1600" dirty="0">
                <a:hlinkClick r:id="rId4"/>
              </a:rPr>
              <a:t>/</a:t>
            </a:r>
            <a:r>
              <a:rPr lang="en-US" sz="1600" dirty="0" err="1">
                <a:hlinkClick r:id="rId4"/>
              </a:rPr>
              <a:t>CapstoneProject</a:t>
            </a:r>
            <a:r>
              <a:rPr lang="en-US" sz="1600" dirty="0">
                <a:hlinkClick r:id="rId4"/>
              </a:rPr>
              <a:t>/</a:t>
            </a:r>
            <a:r>
              <a:rPr lang="en-US" sz="1600" dirty="0" err="1">
                <a:hlinkClick r:id="rId4"/>
              </a:rPr>
              <a:t>jupyter</a:t>
            </a:r>
            <a:r>
              <a:rPr lang="en-US" sz="1600" dirty="0">
                <a:hlinkClick r:id="rId4"/>
              </a:rPr>
              <a:t>-labs-</a:t>
            </a:r>
            <a:r>
              <a:rPr lang="en-US" sz="1600" dirty="0" err="1">
                <a:hlinkClick r:id="rId4"/>
              </a:rPr>
              <a:t>spacex</a:t>
            </a:r>
            <a:r>
              <a:rPr lang="en-US" sz="1600" dirty="0">
                <a:hlinkClick r:id="rId4"/>
              </a:rPr>
              <a:t>-data-collection-</a:t>
            </a:r>
            <a:r>
              <a:rPr lang="en-US" sz="1600" dirty="0" err="1">
                <a:hlinkClick r:id="rId4"/>
              </a:rPr>
              <a:t>api.ipynb</a:t>
            </a:r>
            <a:r>
              <a:rPr lang="en-US" sz="1600" dirty="0">
                <a:hlinkClick r:id="rId4"/>
              </a:rPr>
              <a:t> at main · </a:t>
            </a:r>
            <a:r>
              <a:rPr lang="en-US" sz="1600" dirty="0" err="1">
                <a:hlinkClick r:id="rId4"/>
              </a:rPr>
              <a:t>JurePavlin</a:t>
            </a:r>
            <a:r>
              <a:rPr lang="en-US" sz="1600" dirty="0">
                <a:hlinkClick r:id="rId4"/>
              </a:rPr>
              <a:t>/</a:t>
            </a:r>
            <a:r>
              <a:rPr lang="en-US" sz="1600" dirty="0" err="1">
                <a:hlinkClick r:id="rId4"/>
              </a:rPr>
              <a:t>IBM_DataScienceProject</a:t>
            </a:r>
            <a:r>
              <a:rPr lang="en-US" sz="1600" dirty="0">
                <a:hlinkClick r:id="rId4"/>
              </a:rPr>
              <a:t> (github.com)</a:t>
            </a:r>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9B40FDBA-B08F-274A-91F5-302C1A3A0EC2}"/>
              </a:ext>
            </a:extLst>
          </p:cNvPr>
          <p:cNvSpPr/>
          <p:nvPr/>
        </p:nvSpPr>
        <p:spPr>
          <a:xfrm>
            <a:off x="6095999" y="1939332"/>
            <a:ext cx="1430215" cy="9609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request</a:t>
            </a:r>
          </a:p>
        </p:txBody>
      </p:sp>
      <p:sp>
        <p:nvSpPr>
          <p:cNvPr id="7" name="Oval 6">
            <a:extLst>
              <a:ext uri="{FF2B5EF4-FFF2-40B4-BE49-F238E27FC236}">
                <a16:creationId xmlns:a16="http://schemas.microsoft.com/office/drawing/2014/main" id="{40FAD5C6-A1BB-ED21-1CBA-AF9F1814F42D}"/>
              </a:ext>
            </a:extLst>
          </p:cNvPr>
          <p:cNvSpPr/>
          <p:nvPr/>
        </p:nvSpPr>
        <p:spPr>
          <a:xfrm>
            <a:off x="8714772" y="1939332"/>
            <a:ext cx="2479092" cy="9609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Parse/Normalize </a:t>
            </a:r>
            <a:r>
              <a:rPr lang="en-US" dirty="0" err="1"/>
              <a:t>json</a:t>
            </a:r>
            <a:endParaRPr lang="en-US" dirty="0"/>
          </a:p>
        </p:txBody>
      </p:sp>
      <p:cxnSp>
        <p:nvCxnSpPr>
          <p:cNvPr id="9" name="Straight Arrow Connector 8">
            <a:extLst>
              <a:ext uri="{FF2B5EF4-FFF2-40B4-BE49-F238E27FC236}">
                <a16:creationId xmlns:a16="http://schemas.microsoft.com/office/drawing/2014/main" id="{3A583FE6-5208-62EC-431F-1D02EAD9E454}"/>
              </a:ext>
            </a:extLst>
          </p:cNvPr>
          <p:cNvCxnSpPr>
            <a:stCxn id="2" idx="6"/>
            <a:endCxn id="7" idx="2"/>
          </p:cNvCxnSpPr>
          <p:nvPr/>
        </p:nvCxnSpPr>
        <p:spPr>
          <a:xfrm>
            <a:off x="7526214" y="2419812"/>
            <a:ext cx="1188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454B16E-C125-DF7C-60E0-B17AE9BAC124}"/>
              </a:ext>
            </a:extLst>
          </p:cNvPr>
          <p:cNvSpPr/>
          <p:nvPr/>
        </p:nvSpPr>
        <p:spPr>
          <a:xfrm>
            <a:off x="8892170" y="3396639"/>
            <a:ext cx="2388036" cy="14268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not needed columns and clean the data</a:t>
            </a:r>
          </a:p>
        </p:txBody>
      </p:sp>
      <p:cxnSp>
        <p:nvCxnSpPr>
          <p:cNvPr id="12" name="Straight Arrow Connector 11">
            <a:extLst>
              <a:ext uri="{FF2B5EF4-FFF2-40B4-BE49-F238E27FC236}">
                <a16:creationId xmlns:a16="http://schemas.microsoft.com/office/drawing/2014/main" id="{D352861F-2103-2EEA-EF6D-B1B91D056537}"/>
              </a:ext>
            </a:extLst>
          </p:cNvPr>
          <p:cNvCxnSpPr>
            <a:stCxn id="7" idx="4"/>
            <a:endCxn id="10" idx="0"/>
          </p:cNvCxnSpPr>
          <p:nvPr/>
        </p:nvCxnSpPr>
        <p:spPr>
          <a:xfrm>
            <a:off x="9954318" y="2900292"/>
            <a:ext cx="131870" cy="496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8DC3FC7-07FF-028C-3AF1-57DFA539181D}"/>
              </a:ext>
            </a:extLst>
          </p:cNvPr>
          <p:cNvSpPr/>
          <p:nvPr/>
        </p:nvSpPr>
        <p:spPr>
          <a:xfrm>
            <a:off x="5375869" y="3264489"/>
            <a:ext cx="3205424" cy="16911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More get requests for specific data on Rocket, Payload, Launchpad and Cores</a:t>
            </a:r>
          </a:p>
          <a:p>
            <a:pPr algn="ctr"/>
            <a:endParaRPr lang="en-US" dirty="0"/>
          </a:p>
        </p:txBody>
      </p:sp>
      <p:cxnSp>
        <p:nvCxnSpPr>
          <p:cNvPr id="15" name="Straight Arrow Connector 14">
            <a:extLst>
              <a:ext uri="{FF2B5EF4-FFF2-40B4-BE49-F238E27FC236}">
                <a16:creationId xmlns:a16="http://schemas.microsoft.com/office/drawing/2014/main" id="{57968991-1329-6FBC-F995-0C7E135AC9F1}"/>
              </a:ext>
            </a:extLst>
          </p:cNvPr>
          <p:cNvCxnSpPr>
            <a:stCxn id="10" idx="2"/>
            <a:endCxn id="13" idx="6"/>
          </p:cNvCxnSpPr>
          <p:nvPr/>
        </p:nvCxnSpPr>
        <p:spPr>
          <a:xfrm flipH="1">
            <a:off x="8581293" y="4110072"/>
            <a:ext cx="310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4B8310F-A921-85CA-27EE-90C13E6803E4}"/>
              </a:ext>
            </a:extLst>
          </p:cNvPr>
          <p:cNvSpPr/>
          <p:nvPr/>
        </p:nvSpPr>
        <p:spPr>
          <a:xfrm>
            <a:off x="5546690" y="5315578"/>
            <a:ext cx="2743200" cy="11116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the data to only Falcon 9 rockets</a:t>
            </a:r>
          </a:p>
        </p:txBody>
      </p:sp>
      <p:cxnSp>
        <p:nvCxnSpPr>
          <p:cNvPr id="20" name="Straight Arrow Connector 19">
            <a:extLst>
              <a:ext uri="{FF2B5EF4-FFF2-40B4-BE49-F238E27FC236}">
                <a16:creationId xmlns:a16="http://schemas.microsoft.com/office/drawing/2014/main" id="{57434B66-4B46-358F-F81A-1BAB0534FF17}"/>
              </a:ext>
            </a:extLst>
          </p:cNvPr>
          <p:cNvCxnSpPr>
            <a:stCxn id="13" idx="4"/>
            <a:endCxn id="16" idx="0"/>
          </p:cNvCxnSpPr>
          <p:nvPr/>
        </p:nvCxnSpPr>
        <p:spPr>
          <a:xfrm flipH="1">
            <a:off x="6918290" y="4955655"/>
            <a:ext cx="60291" cy="35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10D435BB-C34A-1973-CB36-92441CA87726}"/>
              </a:ext>
            </a:extLst>
          </p:cNvPr>
          <p:cNvSpPr/>
          <p:nvPr/>
        </p:nvSpPr>
        <p:spPr>
          <a:xfrm>
            <a:off x="8581293" y="5262404"/>
            <a:ext cx="2479092" cy="12179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Remove/replace missing values</a:t>
            </a:r>
          </a:p>
        </p:txBody>
      </p:sp>
      <p:cxnSp>
        <p:nvCxnSpPr>
          <p:cNvPr id="23" name="Straight Arrow Connector 22">
            <a:extLst>
              <a:ext uri="{FF2B5EF4-FFF2-40B4-BE49-F238E27FC236}">
                <a16:creationId xmlns:a16="http://schemas.microsoft.com/office/drawing/2014/main" id="{03BA44E9-A5BA-EB1A-CEA4-BE87D0C6CB16}"/>
              </a:ext>
            </a:extLst>
          </p:cNvPr>
          <p:cNvCxnSpPr>
            <a:stCxn id="16" idx="6"/>
            <a:endCxn id="21" idx="2"/>
          </p:cNvCxnSpPr>
          <p:nvPr/>
        </p:nvCxnSpPr>
        <p:spPr>
          <a:xfrm flipV="1">
            <a:off x="8289890" y="5871394"/>
            <a:ext cx="2914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save the Wikipedia page HTML code and use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to parse the HTML and extract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hlinkClick r:id="rId3"/>
              </a:rPr>
              <a:t>IBM_DataScienceProject</a:t>
            </a:r>
            <a:r>
              <a:rPr lang="en-US" sz="1600" dirty="0">
                <a:hlinkClick r:id="rId3"/>
              </a:rPr>
              <a:t>/</a:t>
            </a:r>
            <a:r>
              <a:rPr lang="en-US" sz="1600" dirty="0" err="1">
                <a:hlinkClick r:id="rId3"/>
              </a:rPr>
              <a:t>CapstoneProject</a:t>
            </a:r>
            <a:r>
              <a:rPr lang="en-US" sz="1600" dirty="0">
                <a:hlinkClick r:id="rId3"/>
              </a:rPr>
              <a:t>/</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a:t>
            </a:r>
            <a:r>
              <a:rPr lang="en-US" sz="1600" dirty="0" err="1">
                <a:hlinkClick r:id="rId3"/>
              </a:rPr>
              <a:t>JurePavlin</a:t>
            </a:r>
            <a:r>
              <a:rPr lang="en-US" sz="1600" dirty="0">
                <a:hlinkClick r:id="rId3"/>
              </a:rPr>
              <a:t>/</a:t>
            </a:r>
            <a:r>
              <a:rPr lang="en-US" sz="1600" dirty="0" err="1">
                <a:hlinkClick r:id="rId3"/>
              </a:rPr>
              <a:t>IBM_DataScienceProject</a:t>
            </a:r>
            <a:r>
              <a:rPr lang="en-US" sz="1600" dirty="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Oval 4">
            <a:extLst>
              <a:ext uri="{FF2B5EF4-FFF2-40B4-BE49-F238E27FC236}">
                <a16:creationId xmlns:a16="http://schemas.microsoft.com/office/drawing/2014/main" id="{21433DAA-6DBD-5AF1-03B8-F5D388DBF4F8}"/>
              </a:ext>
            </a:extLst>
          </p:cNvPr>
          <p:cNvSpPr/>
          <p:nvPr/>
        </p:nvSpPr>
        <p:spPr>
          <a:xfrm>
            <a:off x="5245240" y="1527349"/>
            <a:ext cx="1899138" cy="11656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request to website HTML code</a:t>
            </a:r>
          </a:p>
        </p:txBody>
      </p:sp>
      <p:sp>
        <p:nvSpPr>
          <p:cNvPr id="7" name="Oval 6">
            <a:extLst>
              <a:ext uri="{FF2B5EF4-FFF2-40B4-BE49-F238E27FC236}">
                <a16:creationId xmlns:a16="http://schemas.microsoft.com/office/drawing/2014/main" id="{BC9D8A5B-E528-2297-FFA0-7D0353EBEECE}"/>
              </a:ext>
            </a:extLst>
          </p:cNvPr>
          <p:cNvSpPr/>
          <p:nvPr/>
        </p:nvSpPr>
        <p:spPr>
          <a:xfrm>
            <a:off x="8098972" y="1527349"/>
            <a:ext cx="3034602" cy="11656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the HTML code as a </a:t>
            </a:r>
            <a:r>
              <a:rPr lang="en-US" dirty="0" err="1"/>
              <a:t>BeatifulSoup</a:t>
            </a:r>
            <a:r>
              <a:rPr lang="en-US" dirty="0"/>
              <a:t> object</a:t>
            </a:r>
          </a:p>
          <a:p>
            <a:pPr algn="ctr"/>
            <a:endParaRPr lang="en-US" dirty="0"/>
          </a:p>
        </p:txBody>
      </p:sp>
      <p:cxnSp>
        <p:nvCxnSpPr>
          <p:cNvPr id="9" name="Straight Arrow Connector 8">
            <a:extLst>
              <a:ext uri="{FF2B5EF4-FFF2-40B4-BE49-F238E27FC236}">
                <a16:creationId xmlns:a16="http://schemas.microsoft.com/office/drawing/2014/main" id="{846A4B17-9189-BBAB-2E14-981087D1EE4F}"/>
              </a:ext>
            </a:extLst>
          </p:cNvPr>
          <p:cNvCxnSpPr>
            <a:stCxn id="5" idx="6"/>
            <a:endCxn id="7" idx="2"/>
          </p:cNvCxnSpPr>
          <p:nvPr/>
        </p:nvCxnSpPr>
        <p:spPr>
          <a:xfrm>
            <a:off x="7144378" y="2110154"/>
            <a:ext cx="954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9F17A1C-5870-CBDD-844F-900614982210}"/>
              </a:ext>
            </a:extLst>
          </p:cNvPr>
          <p:cNvSpPr/>
          <p:nvPr/>
        </p:nvSpPr>
        <p:spPr>
          <a:xfrm>
            <a:off x="8480809" y="3135086"/>
            <a:ext cx="2652765" cy="14376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the Table with the info we are searching for</a:t>
            </a:r>
          </a:p>
        </p:txBody>
      </p:sp>
      <p:sp>
        <p:nvSpPr>
          <p:cNvPr id="12" name="Oval 11">
            <a:extLst>
              <a:ext uri="{FF2B5EF4-FFF2-40B4-BE49-F238E27FC236}">
                <a16:creationId xmlns:a16="http://schemas.microsoft.com/office/drawing/2014/main" id="{7C3285CF-9721-DF26-4358-2726150ED5F4}"/>
              </a:ext>
            </a:extLst>
          </p:cNvPr>
          <p:cNvSpPr/>
          <p:nvPr/>
        </p:nvSpPr>
        <p:spPr>
          <a:xfrm>
            <a:off x="4854649" y="2980208"/>
            <a:ext cx="2962969" cy="16922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Iterate trough the table and extract table headers and elements</a:t>
            </a:r>
          </a:p>
          <a:p>
            <a:pPr algn="ctr"/>
            <a:endParaRPr lang="en-US" dirty="0"/>
          </a:p>
        </p:txBody>
      </p:sp>
      <p:sp>
        <p:nvSpPr>
          <p:cNvPr id="13" name="Oval 12">
            <a:extLst>
              <a:ext uri="{FF2B5EF4-FFF2-40B4-BE49-F238E27FC236}">
                <a16:creationId xmlns:a16="http://schemas.microsoft.com/office/drawing/2014/main" id="{D32E0D04-8FAE-55EE-8F98-40B83537BAAA}"/>
              </a:ext>
            </a:extLst>
          </p:cNvPr>
          <p:cNvSpPr/>
          <p:nvPr/>
        </p:nvSpPr>
        <p:spPr>
          <a:xfrm>
            <a:off x="5094514" y="5054321"/>
            <a:ext cx="2572378" cy="1358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Save the data as a </a:t>
            </a:r>
            <a:r>
              <a:rPr lang="en-US" dirty="0" err="1"/>
              <a:t>dataframe</a:t>
            </a:r>
            <a:endParaRPr lang="en-US" dirty="0"/>
          </a:p>
        </p:txBody>
      </p:sp>
      <p:cxnSp>
        <p:nvCxnSpPr>
          <p:cNvPr id="15" name="Straight Arrow Connector 14">
            <a:extLst>
              <a:ext uri="{FF2B5EF4-FFF2-40B4-BE49-F238E27FC236}">
                <a16:creationId xmlns:a16="http://schemas.microsoft.com/office/drawing/2014/main" id="{2D95ABC0-3A15-2E2D-A7B4-99D7345B54BC}"/>
              </a:ext>
            </a:extLst>
          </p:cNvPr>
          <p:cNvCxnSpPr>
            <a:stCxn id="7" idx="4"/>
            <a:endCxn id="10" idx="0"/>
          </p:cNvCxnSpPr>
          <p:nvPr/>
        </p:nvCxnSpPr>
        <p:spPr>
          <a:xfrm>
            <a:off x="9616273" y="2692958"/>
            <a:ext cx="190919" cy="44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805C60-D635-F10D-9383-92CE2FBCBD7D}"/>
              </a:ext>
            </a:extLst>
          </p:cNvPr>
          <p:cNvCxnSpPr>
            <a:stCxn id="10" idx="2"/>
            <a:endCxn id="12" idx="6"/>
          </p:cNvCxnSpPr>
          <p:nvPr/>
        </p:nvCxnSpPr>
        <p:spPr>
          <a:xfrm flipH="1" flipV="1">
            <a:off x="7817618" y="3826346"/>
            <a:ext cx="663191" cy="2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6B4B1F-EB1E-6E65-0DE6-4F47C963723D}"/>
              </a:ext>
            </a:extLst>
          </p:cNvPr>
          <p:cNvCxnSpPr>
            <a:stCxn id="12" idx="4"/>
            <a:endCxn id="13" idx="0"/>
          </p:cNvCxnSpPr>
          <p:nvPr/>
        </p:nvCxnSpPr>
        <p:spPr>
          <a:xfrm>
            <a:off x="6336134" y="4672484"/>
            <a:ext cx="44569" cy="38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1962</Words>
  <Application>Microsoft Office PowerPoint</Application>
  <PresentationFormat>Widescreen</PresentationFormat>
  <Paragraphs>221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Jure Pavlin</cp:lastModifiedBy>
  <cp:revision>207</cp:revision>
  <dcterms:created xsi:type="dcterms:W3CDTF">2021-04-29T18:58:00Z</dcterms:created>
  <dcterms:modified xsi:type="dcterms:W3CDTF">2023-08-28T12:12:54Z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